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2" r:id="rId4"/>
    <p:sldId id="264" r:id="rId5"/>
    <p:sldId id="265" r:id="rId6"/>
    <p:sldId id="270" r:id="rId7"/>
    <p:sldId id="260" r:id="rId8"/>
    <p:sldId id="259" r:id="rId9"/>
    <p:sldId id="271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89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874B6BD-8DD9-4D22-A81C-12DD46669C34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75F23FA-86B9-4590-A041-DB27924CAE7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7418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4B6BD-8DD9-4D22-A81C-12DD46669C34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F23FA-86B9-4590-A041-DB27924CAE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4168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4B6BD-8DD9-4D22-A81C-12DD46669C34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F23FA-86B9-4590-A041-DB27924CAE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912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4B6BD-8DD9-4D22-A81C-12DD46669C34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F23FA-86B9-4590-A041-DB27924CAE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33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4B6BD-8DD9-4D22-A81C-12DD46669C34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F23FA-86B9-4590-A041-DB27924CAE7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2573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4B6BD-8DD9-4D22-A81C-12DD46669C34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F23FA-86B9-4590-A041-DB27924CAE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340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4B6BD-8DD9-4D22-A81C-12DD46669C34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F23FA-86B9-4590-A041-DB27924CAE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406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4B6BD-8DD9-4D22-A81C-12DD46669C34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F23FA-86B9-4590-A041-DB27924CAE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1129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4B6BD-8DD9-4D22-A81C-12DD46669C34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F23FA-86B9-4590-A041-DB27924CAE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550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4B6BD-8DD9-4D22-A81C-12DD46669C34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F23FA-86B9-4590-A041-DB27924CAE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189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4B6BD-8DD9-4D22-A81C-12DD46669C34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F23FA-86B9-4590-A041-DB27924CAE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39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874B6BD-8DD9-4D22-A81C-12DD46669C34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75F23FA-86B9-4590-A041-DB27924CAE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6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094FB-F6FF-AC82-2853-1CEE670F4A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Classifying vortex wakes using neural networks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F90253-7146-08CE-EE57-79AA7279C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5327374"/>
            <a:ext cx="9418320" cy="1691640"/>
          </a:xfrm>
        </p:spPr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Kuanyshova</a:t>
            </a:r>
            <a:r>
              <a:rPr lang="en-US" dirty="0"/>
              <a:t> </a:t>
            </a:r>
            <a:r>
              <a:rPr lang="en-US" dirty="0" err="1"/>
              <a:t>Ayaulym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047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A9115-0A23-9B7E-ABE6-800CAC26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968" y="-490813"/>
            <a:ext cx="9692640" cy="1325562"/>
          </a:xfrm>
        </p:spPr>
        <p:txBody>
          <a:bodyPr>
            <a:normAutofit/>
          </a:bodyPr>
          <a:lstStyle/>
          <a:p>
            <a:r>
              <a:rPr lang="en-US" sz="4000" dirty="0"/>
              <a:t>Confusion matrices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AA4CA6-CBED-3D1A-5FC2-AB74A27E4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84" y="1960916"/>
            <a:ext cx="3230274" cy="2633915"/>
          </a:xfrm>
          <a:prstGeom prst="rect">
            <a:avLst/>
          </a:prstGeom>
        </p:spPr>
      </p:pic>
      <p:sp>
        <p:nvSpPr>
          <p:cNvPr id="5" name="Google Shape;397;p34">
            <a:extLst>
              <a:ext uri="{FF2B5EF4-FFF2-40B4-BE49-F238E27FC236}">
                <a16:creationId xmlns:a16="http://schemas.microsoft.com/office/drawing/2014/main" id="{00AC0A29-9BDD-32C3-4A1B-78C7BB1F6D4E}"/>
              </a:ext>
            </a:extLst>
          </p:cNvPr>
          <p:cNvSpPr/>
          <p:nvPr/>
        </p:nvSpPr>
        <p:spPr>
          <a:xfrm>
            <a:off x="170865" y="2352421"/>
            <a:ext cx="738098" cy="24850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2P+4S</a:t>
            </a:r>
            <a:endParaRPr dirty="0"/>
          </a:p>
        </p:txBody>
      </p:sp>
      <p:sp>
        <p:nvSpPr>
          <p:cNvPr id="6" name="Google Shape;398;p34">
            <a:extLst>
              <a:ext uri="{FF2B5EF4-FFF2-40B4-BE49-F238E27FC236}">
                <a16:creationId xmlns:a16="http://schemas.microsoft.com/office/drawing/2014/main" id="{153619DC-384F-14A3-97F2-F5B5BB2D4273}"/>
              </a:ext>
            </a:extLst>
          </p:cNvPr>
          <p:cNvSpPr/>
          <p:nvPr/>
        </p:nvSpPr>
        <p:spPr>
          <a:xfrm>
            <a:off x="1370862" y="1669329"/>
            <a:ext cx="738098" cy="24850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2P+4S</a:t>
            </a:r>
            <a:endParaRPr/>
          </a:p>
        </p:txBody>
      </p:sp>
      <p:sp>
        <p:nvSpPr>
          <p:cNvPr id="7" name="Google Shape;399;p34">
            <a:extLst>
              <a:ext uri="{FF2B5EF4-FFF2-40B4-BE49-F238E27FC236}">
                <a16:creationId xmlns:a16="http://schemas.microsoft.com/office/drawing/2014/main" id="{4A6094E0-5B45-CD13-BAB3-DB1783414676}"/>
              </a:ext>
            </a:extLst>
          </p:cNvPr>
          <p:cNvSpPr/>
          <p:nvPr/>
        </p:nvSpPr>
        <p:spPr>
          <a:xfrm>
            <a:off x="225947" y="3198004"/>
            <a:ext cx="738098" cy="24850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2P+2S</a:t>
            </a:r>
            <a:endParaRPr dirty="0"/>
          </a:p>
        </p:txBody>
      </p:sp>
      <p:sp>
        <p:nvSpPr>
          <p:cNvPr id="8" name="Google Shape;400;p34">
            <a:extLst>
              <a:ext uri="{FF2B5EF4-FFF2-40B4-BE49-F238E27FC236}">
                <a16:creationId xmlns:a16="http://schemas.microsoft.com/office/drawing/2014/main" id="{84E910D7-9952-A661-D0B5-8F4B602E884C}"/>
              </a:ext>
            </a:extLst>
          </p:cNvPr>
          <p:cNvSpPr/>
          <p:nvPr/>
        </p:nvSpPr>
        <p:spPr>
          <a:xfrm>
            <a:off x="225947" y="4000479"/>
            <a:ext cx="738098" cy="24850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2S</a:t>
            </a:r>
            <a:endParaRPr dirty="0"/>
          </a:p>
        </p:txBody>
      </p:sp>
      <p:sp>
        <p:nvSpPr>
          <p:cNvPr id="9" name="Google Shape;401;p34">
            <a:extLst>
              <a:ext uri="{FF2B5EF4-FFF2-40B4-BE49-F238E27FC236}">
                <a16:creationId xmlns:a16="http://schemas.microsoft.com/office/drawing/2014/main" id="{C25CD4B6-1A39-BAC0-BA03-123473692A4F}"/>
              </a:ext>
            </a:extLst>
          </p:cNvPr>
          <p:cNvSpPr/>
          <p:nvPr/>
        </p:nvSpPr>
        <p:spPr>
          <a:xfrm>
            <a:off x="2209062" y="1669329"/>
            <a:ext cx="738098" cy="24850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2P+2S</a:t>
            </a:r>
            <a:endParaRPr/>
          </a:p>
        </p:txBody>
      </p:sp>
      <p:sp>
        <p:nvSpPr>
          <p:cNvPr id="10" name="Google Shape;402;p34">
            <a:extLst>
              <a:ext uri="{FF2B5EF4-FFF2-40B4-BE49-F238E27FC236}">
                <a16:creationId xmlns:a16="http://schemas.microsoft.com/office/drawing/2014/main" id="{4CC51AD0-32A2-2957-D7AD-20BD442BF716}"/>
              </a:ext>
            </a:extLst>
          </p:cNvPr>
          <p:cNvSpPr/>
          <p:nvPr/>
        </p:nvSpPr>
        <p:spPr>
          <a:xfrm>
            <a:off x="3047262" y="1669329"/>
            <a:ext cx="738098" cy="24850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2S</a:t>
            </a:r>
            <a:endParaRPr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17857B17-8D9A-CA9D-7710-3BC4764C3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0775" y="5092720"/>
            <a:ext cx="3359413" cy="845415"/>
          </a:xfrm>
          <a:prstGeom prst="rect">
            <a:avLst/>
          </a:prstGeom>
        </p:spPr>
      </p:pic>
      <p:pic>
        <p:nvPicPr>
          <p:cNvPr id="12" name="Google Shape;347;p29">
            <a:extLst>
              <a:ext uri="{FF2B5EF4-FFF2-40B4-BE49-F238E27FC236}">
                <a16:creationId xmlns:a16="http://schemas.microsoft.com/office/drawing/2014/main" id="{1BA67022-315F-71D9-28AD-E4729E401A9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-980" r="979"/>
          <a:stretch/>
        </p:blipFill>
        <p:spPr>
          <a:xfrm>
            <a:off x="3894690" y="1960916"/>
            <a:ext cx="7289777" cy="231826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18409D-5F3E-53B8-D802-CD4B35A9D7B9}"/>
              </a:ext>
            </a:extLst>
          </p:cNvPr>
          <p:cNvSpPr txBox="1"/>
          <p:nvPr/>
        </p:nvSpPr>
        <p:spPr>
          <a:xfrm>
            <a:off x="4633698" y="1050736"/>
            <a:ext cx="6458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confusion matrices for the classification task in article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B77372-18DF-7B4C-CDDE-8D86AB4DB0CF}"/>
              </a:ext>
            </a:extLst>
          </p:cNvPr>
          <p:cNvSpPr txBox="1"/>
          <p:nvPr/>
        </p:nvSpPr>
        <p:spPr>
          <a:xfrm>
            <a:off x="594996" y="1062492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confusion matrix got by me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6691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FCE803-B544-46E2-6476-3687489E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243" y="-339793"/>
            <a:ext cx="7956560" cy="142474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The article background</a:t>
            </a:r>
            <a:endParaRPr lang="ru-RU" sz="32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6BFAB3-F43D-3A53-8EA6-0BB443EDE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7324" y="3258005"/>
            <a:ext cx="5297864" cy="878468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Organisms can distinguish different wakes relying on local flow information</a:t>
            </a:r>
            <a:endParaRPr lang="ru-RU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134A6AD5-2998-CC9E-8A15-27713A8AF27A}"/>
              </a:ext>
            </a:extLst>
          </p:cNvPr>
          <p:cNvSpPr txBox="1">
            <a:spLocks/>
          </p:cNvSpPr>
          <p:nvPr/>
        </p:nvSpPr>
        <p:spPr>
          <a:xfrm>
            <a:off x="1483555" y="3734381"/>
            <a:ext cx="7791931" cy="878468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EBBC697A-4251-F1CD-A3E2-CB50A228CE97}"/>
              </a:ext>
            </a:extLst>
          </p:cNvPr>
          <p:cNvSpPr txBox="1">
            <a:spLocks/>
          </p:cNvSpPr>
          <p:nvPr/>
        </p:nvSpPr>
        <p:spPr>
          <a:xfrm>
            <a:off x="1165622" y="4326293"/>
            <a:ext cx="5385623" cy="785631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 can also classify the wake type(2S, 2P, etc.) as a function of a body parameters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Fish Locomotion Swimming by Fishes w Most economical">
            <a:extLst>
              <a:ext uri="{FF2B5EF4-FFF2-40B4-BE49-F238E27FC236}">
                <a16:creationId xmlns:a16="http://schemas.microsoft.com/office/drawing/2014/main" id="{8A744BE7-0A8D-F2DD-3131-32B9021D6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836" y="1998515"/>
            <a:ext cx="4257043" cy="319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Текст 2">
            <a:extLst>
              <a:ext uri="{FF2B5EF4-FFF2-40B4-BE49-F238E27FC236}">
                <a16:creationId xmlns:a16="http://schemas.microsoft.com/office/drawing/2014/main" id="{7BAFADAF-178A-5FAA-C2E8-2C91E00B80BB}"/>
              </a:ext>
            </a:extLst>
          </p:cNvPr>
          <p:cNvSpPr txBox="1">
            <a:spLocks/>
          </p:cNvSpPr>
          <p:nvPr/>
        </p:nvSpPr>
        <p:spPr>
          <a:xfrm>
            <a:off x="1107243" y="3710306"/>
            <a:ext cx="5385623" cy="785631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68526F-E28E-2BE3-BBE6-08D24C966B97}"/>
              </a:ext>
            </a:extLst>
          </p:cNvPr>
          <p:cNvSpPr txBox="1"/>
          <p:nvPr/>
        </p:nvSpPr>
        <p:spPr>
          <a:xfrm>
            <a:off x="937324" y="1752039"/>
            <a:ext cx="56139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800" dirty="0">
                <a:solidFill>
                  <a:schemeClr val="bg1">
                    <a:lumMod val="50000"/>
                  </a:schemeClr>
                </a:solidFill>
                <a:latin typeface="+mj-lt"/>
                <a:ea typeface="Lato"/>
                <a:cs typeface="Lato"/>
                <a:sym typeface="Lato"/>
              </a:rPr>
              <a:t>Inspired from aquatic organisms having specialized sensors on their bodies to detect bodies in front of them</a:t>
            </a:r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5812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40F2793-FB26-A2DC-1B41-F77DE068B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27991"/>
            <a:ext cx="9418320" cy="1691640"/>
          </a:xfrm>
        </p:spPr>
        <p:txBody>
          <a:bodyPr>
            <a:normAutofit/>
          </a:bodyPr>
          <a:lstStyle/>
          <a:p>
            <a:r>
              <a:rPr lang="en-US" sz="3200" dirty="0"/>
              <a:t>The article problem</a:t>
            </a:r>
            <a:endParaRPr lang="ru-RU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B2D5E2-F1A7-F5C2-664C-33BCA3DD1DD4}"/>
              </a:ext>
            </a:extLst>
          </p:cNvPr>
          <p:cNvSpPr txBox="1"/>
          <p:nvPr/>
        </p:nvSpPr>
        <p:spPr>
          <a:xfrm>
            <a:off x="1386840" y="1378061"/>
            <a:ext cx="526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Hard to distinguish 2P, 2P+2S, 2P+4S vortices. 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A9C317-9885-4F24-F22D-5092D75E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032" y="178788"/>
            <a:ext cx="3132091" cy="65004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35A25A-656D-074B-6231-405895A32758}"/>
              </a:ext>
            </a:extLst>
          </p:cNvPr>
          <p:cNvSpPr txBox="1"/>
          <p:nvPr/>
        </p:nvSpPr>
        <p:spPr>
          <a:xfrm>
            <a:off x="1307327" y="2401157"/>
            <a:ext cx="662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We need to generate a big data with these 3 types of vortices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0EE9DD-D9CF-1018-2D36-AD2FED619B7F}"/>
              </a:ext>
            </a:extLst>
          </p:cNvPr>
          <p:cNvSpPr txBox="1"/>
          <p:nvPr/>
        </p:nvSpPr>
        <p:spPr>
          <a:xfrm>
            <a:off x="1307327" y="3506198"/>
            <a:ext cx="506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Use the data to train NN to distinguish them 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1C5C6A-73B7-D524-23EB-28BBD50D048A}"/>
              </a:ext>
            </a:extLst>
          </p:cNvPr>
          <p:cNvSpPr txBox="1"/>
          <p:nvPr/>
        </p:nvSpPr>
        <p:spPr>
          <a:xfrm>
            <a:off x="1307327" y="4611239"/>
            <a:ext cx="6147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Evaluate the trainings by measuring it’s accuracy in correctly classifying the data reserved for testing </a:t>
            </a: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759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B4FACB6-0FF2-E6C1-2A04-F6D1015EA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1529" y="2075528"/>
            <a:ext cx="8472209" cy="391399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The Strouhal number(St) is a dimensionless measure of the oscillation frequency</a:t>
            </a:r>
            <a:endParaRPr lang="ru-RU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D5930E-182E-45D4-C669-B78D052AF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410" y="2774131"/>
            <a:ext cx="2720469" cy="383906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E3CC111-D9DE-4C84-0405-E9C1CB7C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56" y="5038126"/>
            <a:ext cx="1148237" cy="1030468"/>
          </a:xfrm>
          <a:prstGeom prst="rect">
            <a:avLst/>
          </a:prstGeom>
        </p:spPr>
      </p:pic>
      <p:sp>
        <p:nvSpPr>
          <p:cNvPr id="12" name="Текст 2">
            <a:extLst>
              <a:ext uri="{FF2B5EF4-FFF2-40B4-BE49-F238E27FC236}">
                <a16:creationId xmlns:a16="http://schemas.microsoft.com/office/drawing/2014/main" id="{12A6A470-C883-7CFF-AEC3-ECD5CF007D48}"/>
              </a:ext>
            </a:extLst>
          </p:cNvPr>
          <p:cNvSpPr txBox="1">
            <a:spLocks/>
          </p:cNvSpPr>
          <p:nvPr/>
        </p:nvSpPr>
        <p:spPr>
          <a:xfrm>
            <a:off x="484315" y="647937"/>
            <a:ext cx="9433744" cy="391399"/>
          </a:xfrm>
          <a:prstGeom prst="rect">
            <a:avLst/>
          </a:prstGeom>
        </p:spPr>
        <p:txBody>
          <a:bodyPr vert="horz" lIns="91440" tIns="0" rIns="91440" bIns="45720" rtlCol="0" anchor="b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 types of vortex wakes generated by a symmetrical airfoil oscillating at different St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3E55BD4F-6064-DCA2-AC53-D6EEC19EF214}"/>
              </a:ext>
            </a:extLst>
          </p:cNvPr>
          <p:cNvSpPr txBox="1">
            <a:spLocks/>
          </p:cNvSpPr>
          <p:nvPr/>
        </p:nvSpPr>
        <p:spPr>
          <a:xfrm>
            <a:off x="911529" y="3259098"/>
            <a:ext cx="9433744" cy="1779028"/>
          </a:xfrm>
          <a:prstGeom prst="rect">
            <a:avLst/>
          </a:prstGeom>
        </p:spPr>
        <p:txBody>
          <a:bodyPr vert="horz" lIns="91440" tIns="0" rIns="91440" bIns="45720" rtlCol="0" anchor="b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ƒ – frequency of oscillations</a:t>
            </a:r>
          </a:p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 – diameter of the airfoil</a:t>
            </a:r>
          </a:p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 – velocity of the uniform free stream</a:t>
            </a:r>
          </a:p>
          <a:p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91F316-4D0F-1A9C-42E6-B3002CA6480A}"/>
              </a:ext>
            </a:extLst>
          </p:cNvPr>
          <p:cNvSpPr txBox="1"/>
          <p:nvPr/>
        </p:nvSpPr>
        <p:spPr>
          <a:xfrm>
            <a:off x="911529" y="1310111"/>
            <a:ext cx="9433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total 12 oscillations(12 different St) were saved and used for training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8A77EFB-0A32-B100-85C2-5D1934E6E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2951894"/>
            <a:ext cx="2924120" cy="11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78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EAD95-34B5-F98B-E535-688480256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643" y="-512216"/>
            <a:ext cx="7956560" cy="1424746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Used methods</a:t>
            </a:r>
            <a:endParaRPr lang="ru-RU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93F3DC-FDEE-7E34-5EAE-3DB63648F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3365" y="1030901"/>
            <a:ext cx="9720470" cy="124230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collection</a:t>
            </a:r>
          </a:p>
          <a:p>
            <a:pPr algn="l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4B3FAD-DEAB-DF70-53CA-606E08F49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59" y="5827099"/>
            <a:ext cx="10418188" cy="622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E47FE5-92C8-EBA7-7F64-1F391DBFD704}"/>
              </a:ext>
            </a:extLst>
          </p:cNvPr>
          <p:cNvSpPr txBox="1"/>
          <p:nvPr/>
        </p:nvSpPr>
        <p:spPr>
          <a:xfrm>
            <a:off x="886906" y="1509153"/>
            <a:ext cx="745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1. First, we need to state the body parameters, it’s motion equation. 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CE637-EAE1-D4B6-6103-1296B7734286}"/>
              </a:ext>
            </a:extLst>
          </p:cNvPr>
          <p:cNvSpPr txBox="1"/>
          <p:nvPr/>
        </p:nvSpPr>
        <p:spPr>
          <a:xfrm>
            <a:off x="1083365" y="4979515"/>
            <a:ext cx="101080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2. To obtain numerical data of the wake, to generate data of vorticity scalar field </a:t>
            </a:r>
            <a:r>
              <a:rPr lang="el-GR" dirty="0">
                <a:solidFill>
                  <a:schemeClr val="bg1">
                    <a:lumMod val="50000"/>
                  </a:schemeClr>
                </a:solidFill>
              </a:rPr>
              <a:t>ω(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x, t)  i.e. </a:t>
            </a:r>
            <a:r>
              <a:rPr lang="el-GR" dirty="0">
                <a:solidFill>
                  <a:schemeClr val="bg1">
                    <a:lumMod val="50000"/>
                  </a:schemeClr>
                </a:solidFill>
              </a:rPr>
              <a:t>ω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= ▼x u, we solve the incompressible Navier-Stokes equations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A33107C-5D45-10BC-7C92-BA7AD91CD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610" y="1897657"/>
            <a:ext cx="4093593" cy="310102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BF6B102-A22C-45CE-CB47-691BCBF01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95" y="2147724"/>
            <a:ext cx="5355885" cy="210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06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B9AA52-49A2-69D3-2EF6-8D8FD0CED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43" y="4864016"/>
            <a:ext cx="6183053" cy="1542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854D7A-C88D-DF6E-6421-D603EFE2B4A3}"/>
              </a:ext>
            </a:extLst>
          </p:cNvPr>
          <p:cNvSpPr txBox="1"/>
          <p:nvPr/>
        </p:nvSpPr>
        <p:spPr>
          <a:xfrm>
            <a:off x="983973" y="4226508"/>
            <a:ext cx="779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training data combination and 1 test data combination were made 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C8FA4F-B8DB-FC41-2CC7-9FA968110B40}"/>
              </a:ext>
            </a:extLst>
          </p:cNvPr>
          <p:cNvSpPr txBox="1"/>
          <p:nvPr/>
        </p:nvSpPr>
        <p:spPr>
          <a:xfrm flipH="1">
            <a:off x="983973" y="2060382"/>
            <a:ext cx="915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combination has 5 x 2016 </a:t>
            </a:r>
            <a:r>
              <a:rPr lang="en-US" dirty="0" err="1"/>
              <a:t>gridpoints</a:t>
            </a:r>
            <a:r>
              <a:rPr lang="en-US" dirty="0"/>
              <a:t> i.e. 10080 columns with all distinct snapshots from one St number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0F764-56DB-BE64-9B8D-9F10788801A6}"/>
              </a:ext>
            </a:extLst>
          </p:cNvPr>
          <p:cNvSpPr txBox="1"/>
          <p:nvPr/>
        </p:nvSpPr>
        <p:spPr>
          <a:xfrm flipH="1">
            <a:off x="983973" y="3271704"/>
            <a:ext cx="915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training data has 3 of such 10080 columns making 30240 columns in total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919B9-4167-F324-BD97-469B8E8A0B50}"/>
              </a:ext>
            </a:extLst>
          </p:cNvPr>
          <p:cNvSpPr txBox="1"/>
          <p:nvPr/>
        </p:nvSpPr>
        <p:spPr>
          <a:xfrm>
            <a:off x="1043608" y="616226"/>
            <a:ext cx="510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 x M or 210 x 120960 matrix was made. 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B36803-88A1-9F14-4AE3-10B931270B8D}"/>
                  </a:ext>
                </a:extLst>
              </p:cNvPr>
              <p:cNvSpPr txBox="1"/>
              <p:nvPr/>
            </p:nvSpPr>
            <p:spPr>
              <a:xfrm>
                <a:off x="1292086" y="1235002"/>
                <a:ext cx="6102626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2,52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0,012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B36803-88A1-9F14-4AE3-10B931270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086" y="1235002"/>
                <a:ext cx="6102626" cy="557204"/>
              </a:xfrm>
              <a:prstGeom prst="rect">
                <a:avLst/>
              </a:prstGeom>
              <a:blipFill>
                <a:blip r:embed="rId3"/>
                <a:stretch>
                  <a:fillRect l="-8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3ECB4F-A38E-31A2-2A4E-74F7386D58B2}"/>
                  </a:ext>
                </a:extLst>
              </p:cNvPr>
              <p:cNvSpPr txBox="1"/>
              <p:nvPr/>
            </p:nvSpPr>
            <p:spPr>
              <a:xfrm>
                <a:off x="4552122" y="1344086"/>
                <a:ext cx="61026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M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0080 ∗12(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𝑛𝑢𝑚𝑏𝑒𝑟𝑠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)=120960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3ECB4F-A38E-31A2-2A4E-74F7386D5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122" y="1344086"/>
                <a:ext cx="6102626" cy="369332"/>
              </a:xfrm>
              <a:prstGeom prst="rect">
                <a:avLst/>
              </a:prstGeom>
              <a:blipFill>
                <a:blip r:embed="rId4"/>
                <a:stretch>
                  <a:fillRect l="-899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216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899453-728B-29E1-8E17-6A34E272F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203" y="-457544"/>
            <a:ext cx="9692640" cy="13255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First</a:t>
            </a:r>
            <a:r>
              <a:rPr lang="en-US" dirty="0"/>
              <a:t> </a:t>
            </a:r>
            <a:r>
              <a:rPr lang="en-US" sz="4000" dirty="0">
                <a:solidFill>
                  <a:schemeClr val="bg1">
                    <a:lumMod val="50000"/>
                  </a:schemeClr>
                </a:solidFill>
              </a:rPr>
              <a:t>steps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5D9C70-A010-C2E4-9A8C-9CC890FC3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882" y="1384083"/>
            <a:ext cx="8433714" cy="5622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D8F962-2A16-6886-3DCB-D22F532A6710}"/>
              </a:ext>
            </a:extLst>
          </p:cNvPr>
          <p:cNvSpPr txBox="1"/>
          <p:nvPr/>
        </p:nvSpPr>
        <p:spPr>
          <a:xfrm>
            <a:off x="884186" y="1256508"/>
            <a:ext cx="3615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No flow stream was applied </a:t>
            </a:r>
            <a:endParaRPr lang="ru-RU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B23D5F-3546-D007-5411-8BC9318FB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20" y="1861242"/>
            <a:ext cx="10418188" cy="622881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D66F301-E83F-77E8-6F76-115B943ABD11}"/>
              </a:ext>
            </a:extLst>
          </p:cNvPr>
          <p:cNvCxnSpPr>
            <a:cxnSpLocks/>
          </p:cNvCxnSpPr>
          <p:nvPr/>
        </p:nvCxnSpPr>
        <p:spPr>
          <a:xfrm>
            <a:off x="6679095" y="2150451"/>
            <a:ext cx="1570383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D5B7EA8-0E02-4345-0C25-3B8082E08C41}"/>
              </a:ext>
            </a:extLst>
          </p:cNvPr>
          <p:cNvCxnSpPr>
            <a:cxnSpLocks/>
          </p:cNvCxnSpPr>
          <p:nvPr/>
        </p:nvCxnSpPr>
        <p:spPr>
          <a:xfrm>
            <a:off x="6679094" y="2044433"/>
            <a:ext cx="1570383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A779C82-3360-5C55-32F1-8571D8DEA630}"/>
              </a:ext>
            </a:extLst>
          </p:cNvPr>
          <p:cNvCxnSpPr>
            <a:cxnSpLocks/>
          </p:cNvCxnSpPr>
          <p:nvPr/>
        </p:nvCxnSpPr>
        <p:spPr>
          <a:xfrm>
            <a:off x="6679094" y="2064596"/>
            <a:ext cx="1570383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47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7C8B3CC-9590-65DA-28D8-191EBAEB2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" y="59932"/>
            <a:ext cx="5578892" cy="371926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6C28FED-954D-D994-D115-390B61EBA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109" y="101208"/>
            <a:ext cx="5416898" cy="361126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FDC4AA4-AEC1-F7AA-BBE3-C54C63302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666" y="2910396"/>
            <a:ext cx="5715000" cy="381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3AB38C-EF4F-23CC-D425-944E2CD7961E}"/>
              </a:ext>
            </a:extLst>
          </p:cNvPr>
          <p:cNvSpPr txBox="1"/>
          <p:nvPr/>
        </p:nvSpPr>
        <p:spPr>
          <a:xfrm>
            <a:off x="7404653" y="275954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 = 0.038(2S+4P)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500C50-E9E4-E3AC-7A03-D693E01413B1}"/>
              </a:ext>
            </a:extLst>
          </p:cNvPr>
          <p:cNvSpPr txBox="1"/>
          <p:nvPr/>
        </p:nvSpPr>
        <p:spPr>
          <a:xfrm>
            <a:off x="1633839" y="2767525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 = 0.065(2P+2S)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2BD37-DC66-B0DC-A283-A70021D6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322" y="-693587"/>
            <a:ext cx="9692640" cy="13255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Visualization of airfoils with vary St numbers</a:t>
            </a:r>
            <a:endParaRPr lang="ru-RU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3F836A-1EF7-FAB1-C787-2EBA1635D538}"/>
              </a:ext>
            </a:extLst>
          </p:cNvPr>
          <p:cNvSpPr txBox="1"/>
          <p:nvPr/>
        </p:nvSpPr>
        <p:spPr>
          <a:xfrm>
            <a:off x="4683620" y="5872948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 = 0.078(2S)</a:t>
            </a:r>
            <a:endParaRPr lang="ru-R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D27230-1241-FE1A-2D2B-2BE0B98E443E}"/>
              </a:ext>
            </a:extLst>
          </p:cNvPr>
          <p:cNvSpPr txBox="1"/>
          <p:nvPr/>
        </p:nvSpPr>
        <p:spPr>
          <a:xfrm>
            <a:off x="796789" y="3762939"/>
            <a:ext cx="1808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Flow stream was applied</a:t>
            </a:r>
            <a:endParaRPr lang="ru-RU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327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4">
            <a:extLst>
              <a:ext uri="{FF2B5EF4-FFF2-40B4-BE49-F238E27FC236}">
                <a16:creationId xmlns:a16="http://schemas.microsoft.com/office/drawing/2014/main" id="{461824BB-AB2D-5394-8DE4-5891EA4A4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184903"/>
            <a:ext cx="6142383" cy="40949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D5A278-9C02-C5C3-98E8-D3856B584CCD}"/>
              </a:ext>
            </a:extLst>
          </p:cNvPr>
          <p:cNvSpPr txBox="1"/>
          <p:nvPr/>
        </p:nvSpPr>
        <p:spPr>
          <a:xfrm>
            <a:off x="1440026" y="3244334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 = 0.046(2P+4S)</a:t>
            </a: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B03A784-4A32-AC36-9749-046E7DCAE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281" y="3059668"/>
            <a:ext cx="5420144" cy="36134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17509A-3300-2E28-221C-81355B5ABDEF}"/>
              </a:ext>
            </a:extLst>
          </p:cNvPr>
          <p:cNvSpPr txBox="1"/>
          <p:nvPr/>
        </p:nvSpPr>
        <p:spPr>
          <a:xfrm>
            <a:off x="7014222" y="6001960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 = 0.071(2S)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3093133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242</TotalTime>
  <Words>383</Words>
  <Application>Microsoft Office PowerPoint</Application>
  <PresentationFormat>Широкоэкранный</PresentationFormat>
  <Paragraphs>45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Cambria Math</vt:lpstr>
      <vt:lpstr>Century Schoolbook</vt:lpstr>
      <vt:lpstr>Wingdings</vt:lpstr>
      <vt:lpstr>Wingdings 2</vt:lpstr>
      <vt:lpstr>Вид</vt:lpstr>
      <vt:lpstr>Classifying vortex wakes using neural networks</vt:lpstr>
      <vt:lpstr>The article background</vt:lpstr>
      <vt:lpstr>Презентация PowerPoint</vt:lpstr>
      <vt:lpstr>Презентация PowerPoint</vt:lpstr>
      <vt:lpstr>Used methods</vt:lpstr>
      <vt:lpstr>Презентация PowerPoint</vt:lpstr>
      <vt:lpstr>First steps</vt:lpstr>
      <vt:lpstr>Visualization of airfoils with vary St numbers</vt:lpstr>
      <vt:lpstr>Презентация PowerPoint</vt:lpstr>
      <vt:lpstr>Confusion matrices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vortex wakes using neural networks</dc:title>
  <dc:creator>Аяулым Куанышова</dc:creator>
  <cp:lastModifiedBy>Аяулым Куанышова</cp:lastModifiedBy>
  <cp:revision>7</cp:revision>
  <dcterms:created xsi:type="dcterms:W3CDTF">2022-05-25T18:53:26Z</dcterms:created>
  <dcterms:modified xsi:type="dcterms:W3CDTF">2022-05-26T06:44:31Z</dcterms:modified>
</cp:coreProperties>
</file>